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71" r:id="rId9"/>
    <p:sldId id="269" r:id="rId10"/>
    <p:sldId id="267" r:id="rId11"/>
    <p:sldId id="265" r:id="rId12"/>
    <p:sldId id="266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gif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542E0-C8E1-4104-A9DA-B472A46FB6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1B48A2-FE87-4973-91B7-89A3B9A08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F841D-3C14-47E8-8296-6B5E3ADE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AA187-82DE-4FFA-986A-53486F7ED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97B6D-BC60-4FB0-8CCC-65D2CE105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4376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8B92-355B-4641-A571-DC9EFC352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97C3A5-AAD9-4D8D-9D73-88D8D706D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82638-E300-4792-90CD-8CC6262D4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979A6-E9AF-4DA9-B817-317D21EFD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061E2-501F-4028-AE3E-3F4852817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319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BEF759-F947-4738-91F9-B4C956F2C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719580-FFEA-4BA1-8FDC-D7223F962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03FF64-1EDD-4C22-A196-5579B642C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0B513-1E1C-4C81-AEB9-7F0E7FF1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D4A90-686F-48E5-A432-C206C7F3B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467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0A593-3472-432B-9319-444DC400BED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>
            <a:lvl1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0B58E-4785-414D-ABBE-CE37362C0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E074C-60A3-42DB-AB2F-56D95CD85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87F1C-83DB-4E9F-BA80-8F92760CB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7B70F-C8FE-446B-B9C4-4768FBA0B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8155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BA60-4073-45F0-913D-DCE8AEF73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32793-B79D-4086-84F9-B3F17B3FA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EF089-7A81-49A5-9F49-D1A3F75E6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A5517-B6C9-445C-B3B2-BBC5FEAAE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09367-8AA2-4FD8-AA94-1C9412B55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6722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9AC95-DD52-4E7D-A4B6-978692085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A4332-E92D-47E2-846E-B5AE41759A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05550-0278-452A-87AC-7E17C9BDA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84E29-ECC3-45E1-B2D3-D8D17F619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1C85EF-5F7E-47BD-865D-683F489D0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EA29C-8CB0-4142-9943-2DA611695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0136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005DB-B332-4A73-82D7-C6CEBD429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B1841-C0FB-4A4F-86E1-60A40665B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8B2D26-FB67-4960-BEAB-EFD09B8E2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FDC6BB-BC1B-4B01-85FA-BA6331C926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EC7F69-5C2E-476A-973C-4051760EAD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BCE056-9546-40EC-83B8-080D8E571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07B382-6A95-4B46-9CA9-35CBD5A51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B40B14-CE84-41FE-A935-A8DB1EEFE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4614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0A4D5-55FD-4E2F-B85A-C627896DF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5E1840-593E-4BF3-9A74-9690B8F8F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3BA619-06D6-4196-80FD-DBE7BE0D0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933B30-18F7-481F-892B-71996349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3607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1217E6-8C0D-4DEB-BF13-9DB75B412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4FB19B-FE0E-4A9A-91A0-58318DC8A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E01A9-A605-4719-A79B-7F7262333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441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1DA03-BC0C-4D2C-8CDC-A36553A61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B73DA-8A6B-4C88-9399-5FA41A8BD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B49190-7CD2-4C3B-9DB8-295A83C93B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22F5D-E15B-4914-8AD9-0AE18D4E7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98AF82-23DD-4689-987D-09F4BB052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495932-9410-454F-9F53-0DFAB4265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5628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6055-EA1D-4914-AECC-CC12310DE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290CF8-9E7D-4E0D-A0E2-ADD1D3EE41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66DA3-1ED7-444D-8A8F-1D8CA84716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0CAD02-D067-4A52-8E97-74C9410AE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C3DE8-6AAF-4F84-BE73-5C8448A1C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3BB68-E484-4052-8FF7-390D004A3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639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13A9C6-C74E-46FB-994C-6B00A2496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E6B14-6233-4D9A-A900-5118F735B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59FA4-244C-40A7-8561-1C49FD8F02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FE936-9A58-4D35-BB81-76118CF48920}" type="datetimeFigureOut">
              <a:rPr lang="en-GB" smtClean="0"/>
              <a:t>05/03/2020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37703-E5A4-4180-89E2-4DE40065AF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827A8-B75C-4E5B-9C56-E52E18EA48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54292-E849-4729-8768-5BB18CF3B3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281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mec.org.uk/about-us/wave-clients/" TargetMode="External"/><Relationship Id="rId2" Type="http://schemas.openxmlformats.org/officeDocument/2006/relationships/hyperlink" Target="https://makeagif.com/gif/salter-duck-dB3qC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upport.flaticon.com/hc/en-us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911F1-C3A9-42EC-808A-9234E50CF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465" y="3298722"/>
            <a:ext cx="8495070" cy="1784402"/>
          </a:xfrm>
        </p:spPr>
        <p:txBody>
          <a:bodyPr anchor="b">
            <a:normAutofit/>
          </a:bodyPr>
          <a:lstStyle/>
          <a:p>
            <a:r>
              <a:rPr lang="en-GB" sz="3800" dirty="0">
                <a:solidFill>
                  <a:srgbClr val="FFFFFF"/>
                </a:solidFill>
                <a:latin typeface="Trebuchet MS" panose="020B0603020202020204" pitchFamily="34" charset="0"/>
              </a:rPr>
              <a:t>Wave energy converter power increase through active control: Fixed Gains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71FE3-67CE-4E1A-9772-7DB84F8CA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8465" y="5258851"/>
            <a:ext cx="8495070" cy="904005"/>
          </a:xfrm>
        </p:spPr>
        <p:txBody>
          <a:bodyPr>
            <a:normAutofit fontScale="70000" lnSpcReduction="20000"/>
          </a:bodyPr>
          <a:lstStyle/>
          <a:p>
            <a:r>
              <a:rPr lang="en-GB" dirty="0">
                <a:solidFill>
                  <a:srgbClr val="FFFFFF"/>
                </a:solidFill>
                <a:latin typeface="Trebuchet MS" panose="020B0603020202020204" pitchFamily="34" charset="0"/>
              </a:rPr>
              <a:t>Student: Carl Selig</a:t>
            </a:r>
          </a:p>
          <a:p>
            <a:r>
              <a:rPr lang="en-GB" dirty="0">
                <a:solidFill>
                  <a:srgbClr val="FFFFFF"/>
                </a:solidFill>
                <a:latin typeface="Trebuchet MS" panose="020B0603020202020204" pitchFamily="34" charset="0"/>
              </a:rPr>
              <a:t>Supervisor: </a:t>
            </a:r>
            <a:r>
              <a:rPr lang="en-GB" dirty="0" err="1">
                <a:solidFill>
                  <a:srgbClr val="FFFFFF"/>
                </a:solidFill>
                <a:latin typeface="Trebuchet MS" panose="020B0603020202020204" pitchFamily="34" charset="0"/>
              </a:rPr>
              <a:t>Dr.</a:t>
            </a:r>
            <a:r>
              <a:rPr lang="en-GB" dirty="0">
                <a:solidFill>
                  <a:srgbClr val="FFFFFF"/>
                </a:solidFill>
                <a:latin typeface="Trebuchet MS" panose="020B0603020202020204" pitchFamily="34" charset="0"/>
              </a:rPr>
              <a:t> Andrew Hillis</a:t>
            </a:r>
          </a:p>
          <a:p>
            <a:r>
              <a:rPr lang="en-GB" dirty="0">
                <a:solidFill>
                  <a:srgbClr val="FFFFFF"/>
                </a:solidFill>
                <a:latin typeface="Trebuchet MS" panose="020B0603020202020204" pitchFamily="34" charset="0"/>
              </a:rPr>
              <a:t>Assessor: Joseph Flynn</a:t>
            </a:r>
          </a:p>
        </p:txBody>
      </p:sp>
      <p:sp>
        <p:nvSpPr>
          <p:cNvPr id="40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rgbClr val="0743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black sign with white text&#10;&#10;Description automatically generated">
            <a:extLst>
              <a:ext uri="{FF2B5EF4-FFF2-40B4-BE49-F238E27FC236}">
                <a16:creationId xmlns:a16="http://schemas.microsoft.com/office/drawing/2014/main" id="{4CFC4955-6B86-477C-954F-A91BBE842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115" y="1648724"/>
            <a:ext cx="1517772" cy="62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85285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E03B1-A0B1-4317-82FD-9BF3A3F61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6CD29-B773-4783-ADD7-25821FB25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700" dirty="0" err="1"/>
              <a:t>Makeagif</a:t>
            </a:r>
            <a:r>
              <a:rPr lang="en-US" sz="1700" dirty="0"/>
              <a:t>, 2020, </a:t>
            </a:r>
            <a:r>
              <a:rPr lang="en-US" sz="1700" i="1" dirty="0"/>
              <a:t>Salter Duck</a:t>
            </a:r>
            <a:r>
              <a:rPr lang="en-US" sz="1700" dirty="0"/>
              <a:t> [Online] Available at: </a:t>
            </a:r>
            <a:r>
              <a:rPr lang="en-US" sz="1700" dirty="0">
                <a:hlinkClick r:id="rId2"/>
              </a:rPr>
              <a:t>https://makeagif.com/gif/salter-duck-dB3qCf</a:t>
            </a:r>
            <a:r>
              <a:rPr lang="en-US" sz="1700" dirty="0"/>
              <a:t> [Accessed 5 March 2020] [Slide 2]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 dirty="0"/>
              <a:t>The European Marine Energy Center Ltd., 2019. </a:t>
            </a:r>
            <a:r>
              <a:rPr lang="en-US" sz="1700" i="1" dirty="0"/>
              <a:t>Wave Clients. </a:t>
            </a:r>
            <a:r>
              <a:rPr lang="en-US" sz="1700" dirty="0"/>
              <a:t>[Online] Available at:</a:t>
            </a:r>
            <a:r>
              <a:rPr lang="en-US" sz="1700" u="sng" dirty="0"/>
              <a:t> </a:t>
            </a:r>
            <a:r>
              <a:rPr lang="en-US" sz="1700" u="sng" dirty="0">
                <a:hlinkClick r:id="rId3"/>
              </a:rPr>
              <a:t>http://www.emec.org.uk/about-us/wave-clients/</a:t>
            </a:r>
            <a:r>
              <a:rPr lang="en-US" sz="1700" u="sng" dirty="0"/>
              <a:t> </a:t>
            </a:r>
            <a:r>
              <a:rPr lang="en-US" sz="1700" dirty="0"/>
              <a:t>[Accessed 11 November 2019]. [Slide 3]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 dirty="0"/>
              <a:t>Marine Power Systems, 2019. </a:t>
            </a:r>
            <a:r>
              <a:rPr lang="en-US" sz="1700" i="1" dirty="0"/>
              <a:t>Wave Sub. </a:t>
            </a:r>
            <a:r>
              <a:rPr lang="en-US" sz="1700" dirty="0"/>
              <a:t>[Online] </a:t>
            </a:r>
            <a:br>
              <a:rPr lang="en-US" sz="1700" dirty="0"/>
            </a:br>
            <a:r>
              <a:rPr lang="en-US" sz="1700" dirty="0"/>
              <a:t>Available at: </a:t>
            </a:r>
            <a:r>
              <a:rPr lang="en-US" sz="1700" u="sng" dirty="0"/>
              <a:t>https://marinepowersystems.co.uk/wavesub/</a:t>
            </a:r>
            <a:br>
              <a:rPr lang="en-US" sz="1700" dirty="0"/>
            </a:br>
            <a:r>
              <a:rPr lang="en-US" sz="1700" dirty="0"/>
              <a:t>[Accessed 24 November 2019]. [Slide 3]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 dirty="0"/>
              <a:t>Fusco, F. &amp; Ringwood, J., 2013. A Simple and Effective Real-Time controller for Wave Energy Converters. </a:t>
            </a:r>
            <a:r>
              <a:rPr lang="en-US" sz="1700" i="1" dirty="0"/>
              <a:t>IEEE Transactions on Sustainable Energy, </a:t>
            </a:r>
            <a:r>
              <a:rPr lang="en-US" sz="1700" dirty="0"/>
              <a:t>January, 4(1), pp. 21-30  [Slide 4]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 dirty="0"/>
              <a:t>Technical Committee of the European Wave and Tidal Energy Conference, 2019, </a:t>
            </a:r>
            <a:r>
              <a:rPr lang="en-US" sz="1700" i="1" dirty="0"/>
              <a:t>Proceedings of the European wave and Tidal Energy Conference. </a:t>
            </a:r>
            <a:r>
              <a:rPr lang="en-US" sz="1700" dirty="0"/>
              <a:t>[Slide 4]</a:t>
            </a:r>
            <a:endParaRPr lang="en-US" sz="1700" i="1" dirty="0"/>
          </a:p>
          <a:p>
            <a:pPr marL="514350" indent="-514350">
              <a:buFont typeface="+mj-lt"/>
              <a:buAutoNum type="arabicPeriod"/>
            </a:pPr>
            <a:r>
              <a:rPr lang="en-US" sz="1700" dirty="0"/>
              <a:t>Salter, S., 2016. Wave energy: Nostalgic Ramblings, future hopes and heretical suggestions. </a:t>
            </a:r>
            <a:r>
              <a:rPr lang="en-US" sz="1700" i="1" dirty="0"/>
              <a:t>J. Ocean Eng. Mar. Energy, </a:t>
            </a:r>
            <a:r>
              <a:rPr lang="en-US" sz="1700" dirty="0"/>
              <a:t>2(4), pp. 399-428. [Slide 4]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 dirty="0" err="1"/>
              <a:t>Flaticon</a:t>
            </a:r>
            <a:r>
              <a:rPr lang="en-US" sz="1700" dirty="0"/>
              <a:t>, 2020. </a:t>
            </a:r>
            <a:r>
              <a:rPr lang="en-US" sz="1700" i="1" dirty="0"/>
              <a:t>Icons by </a:t>
            </a:r>
            <a:r>
              <a:rPr lang="en-US" sz="1700" i="1" dirty="0" err="1"/>
              <a:t>Freepik</a:t>
            </a:r>
            <a:r>
              <a:rPr lang="en-US" sz="1700" dirty="0"/>
              <a:t>. [Online] Available at: </a:t>
            </a:r>
            <a:r>
              <a:rPr lang="en-GB" sz="1800" dirty="0">
                <a:hlinkClick r:id="rId4"/>
              </a:rPr>
              <a:t>https://support.flaticon.com/hc/en-us</a:t>
            </a:r>
            <a:r>
              <a:rPr lang="en-GB" sz="1800" dirty="0"/>
              <a:t> [Accessed 5 March 2020] [Slide 8]</a:t>
            </a:r>
            <a:endParaRPr lang="en-GB" sz="1700" dirty="0"/>
          </a:p>
          <a:p>
            <a:pPr marL="514350" indent="-514350">
              <a:buFont typeface="+mj-lt"/>
              <a:buAutoNum type="arabicPeriod"/>
            </a:pPr>
            <a:endParaRPr lang="en-US" sz="1700" dirty="0"/>
          </a:p>
          <a:p>
            <a:pPr marL="514350" indent="-514350">
              <a:buFont typeface="+mj-lt"/>
              <a:buAutoNum type="arabicPeriod"/>
            </a:pPr>
            <a:endParaRPr lang="en-US" sz="1700" dirty="0"/>
          </a:p>
          <a:p>
            <a:pPr marL="514350" indent="-514350">
              <a:buFont typeface="+mj-lt"/>
              <a:buAutoNum type="arabicPeriod"/>
            </a:pPr>
            <a:endParaRPr lang="en-GB" sz="1700" dirty="0"/>
          </a:p>
          <a:p>
            <a:pPr marL="514350" indent="-514350">
              <a:buFont typeface="+mj-lt"/>
              <a:buAutoNum type="arabicPeriod"/>
            </a:pPr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291209599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D116B3-2DE7-401E-9855-1E77153FEF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3023"/>
            <a:ext cx="9144000" cy="103717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</a:rPr>
              <a:t>Thank you for listening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B66B3A9-E913-476F-8D9D-F2025A53B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49119"/>
            <a:ext cx="9144000" cy="5127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22785961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A33C-6466-4192-8439-8D80EEBBA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IMC Control loop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CA0F5-B98B-4E85-95FA-B6E25D6FD8B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77209" y="1457542"/>
            <a:ext cx="10237581" cy="26630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23D01C-56BC-46C0-9196-47A06A91A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999" y="4120640"/>
            <a:ext cx="6096000" cy="254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21352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241E0-28AF-4D97-8DD8-33EE87A24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Massey-</a:t>
            </a:r>
            <a:r>
              <a:rPr lang="en-GB" dirty="0" err="1"/>
              <a:t>Sain</a:t>
            </a:r>
            <a:r>
              <a:rPr lang="en-GB" dirty="0"/>
              <a:t> Algorithm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D08D3A-8E9E-4659-BBAF-6320D777F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137" y="1781175"/>
            <a:ext cx="618172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81915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DBDA0-77CC-48D0-8288-E01FB9C5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rebuchet MS" panose="020B0603020202020204" pitchFamily="34" charset="0"/>
              </a:rPr>
              <a:t>Background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5F16F3-38C1-4F2A-B53F-3A790A32A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341" y="2315183"/>
            <a:ext cx="4747098" cy="356032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FEF901C-A505-407E-BFE1-2AF088951A45}"/>
              </a:ext>
            </a:extLst>
          </p:cNvPr>
          <p:cNvSpPr/>
          <p:nvPr/>
        </p:nvSpPr>
        <p:spPr>
          <a:xfrm>
            <a:off x="6556444" y="2071991"/>
            <a:ext cx="5729590" cy="4173166"/>
          </a:xfrm>
          <a:prstGeom prst="ellipse">
            <a:avLst/>
          </a:prstGeom>
          <a:noFill/>
          <a:ln w="1016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A84C6-BA1F-40BC-8A3E-78439D7EE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1559"/>
            <a:ext cx="11049000" cy="466540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sz="3200" dirty="0">
                <a:latin typeface="Trebuchet MS" panose="020B0603020202020204" pitchFamily="34" charset="0"/>
              </a:rPr>
              <a:t>Begun by Peter Salter in 1973 during the oil crisis.</a:t>
            </a:r>
          </a:p>
          <a:p>
            <a:pPr marL="0" indent="0">
              <a:buNone/>
            </a:pPr>
            <a:r>
              <a:rPr lang="en-GB" sz="3200" dirty="0">
                <a:latin typeface="Trebuchet MS" panose="020B0603020202020204" pitchFamily="34" charset="0"/>
              </a:rPr>
              <a:t>A promising renewable energy source with numerous advantages:</a:t>
            </a:r>
          </a:p>
          <a:p>
            <a:pPr marL="0" indent="0">
              <a:buNone/>
            </a:pPr>
            <a:endParaRPr lang="en-GB" sz="3200" dirty="0">
              <a:latin typeface="Trebuchet MS" panose="020B0603020202020204" pitchFamily="34" charset="0"/>
            </a:endParaRPr>
          </a:p>
          <a:p>
            <a:r>
              <a:rPr lang="en-GB" sz="3200" dirty="0">
                <a:latin typeface="Trebuchet MS" panose="020B0603020202020204" pitchFamily="34" charset="0"/>
              </a:rPr>
              <a:t>Constant load / predictable</a:t>
            </a:r>
          </a:p>
          <a:p>
            <a:r>
              <a:rPr lang="en-GB" sz="3200" dirty="0">
                <a:latin typeface="Trebuchet MS" panose="020B0603020202020204" pitchFamily="34" charset="0"/>
              </a:rPr>
              <a:t>Widely available</a:t>
            </a:r>
          </a:p>
          <a:p>
            <a:r>
              <a:rPr lang="en-GB" sz="3200" dirty="0">
                <a:latin typeface="Trebuchet MS" panose="020B0603020202020204" pitchFamily="34" charset="0"/>
              </a:rPr>
              <a:t>Easy to install</a:t>
            </a:r>
          </a:p>
          <a:p>
            <a:pPr marL="0" indent="0">
              <a:buNone/>
            </a:pPr>
            <a:endParaRPr lang="en-GB" sz="3200" dirty="0"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en-GB" sz="3200" dirty="0">
                <a:latin typeface="Trebuchet MS" panose="020B0603020202020204" pitchFamily="34" charset="0"/>
              </a:rPr>
              <a:t>There are also problems to overcome:</a:t>
            </a:r>
          </a:p>
          <a:p>
            <a:pPr marL="0" indent="0">
              <a:buNone/>
            </a:pPr>
            <a:endParaRPr lang="en-GB" sz="3200" dirty="0">
              <a:latin typeface="Trebuchet MS" panose="020B0603020202020204" pitchFamily="34" charset="0"/>
            </a:endParaRPr>
          </a:p>
          <a:p>
            <a:r>
              <a:rPr lang="en-GB" sz="3200" dirty="0">
                <a:latin typeface="Trebuchet MS" panose="020B0603020202020204" pitchFamily="34" charset="0"/>
              </a:rPr>
              <a:t>Only directly beneficial to coastal regions</a:t>
            </a:r>
          </a:p>
          <a:p>
            <a:r>
              <a:rPr lang="en-GB" sz="3200" dirty="0">
                <a:latin typeface="Trebuchet MS" panose="020B0603020202020204" pitchFamily="34" charset="0"/>
              </a:rPr>
              <a:t>Vulnerable to rough weather</a:t>
            </a:r>
          </a:p>
          <a:p>
            <a:r>
              <a:rPr lang="en-GB" sz="3200" dirty="0">
                <a:latin typeface="Trebuchet MS" panose="020B0603020202020204" pitchFamily="34" charset="0"/>
              </a:rPr>
              <a:t>Low lifetime yield compared to embodied energy</a:t>
            </a:r>
          </a:p>
          <a:p>
            <a:endParaRPr lang="en-GB" sz="3200" dirty="0">
              <a:latin typeface="Trebuchet MS" panose="020B0603020202020204" pitchFamily="34" charset="0"/>
            </a:endParaRPr>
          </a:p>
          <a:p>
            <a:endParaRPr lang="en-GB" sz="3200" dirty="0">
              <a:latin typeface="Trebuchet MS" panose="020B06030202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918C6FD-C0FB-4075-835B-BE917E5C83BB}"/>
              </a:ext>
            </a:extLst>
          </p:cNvPr>
          <p:cNvSpPr/>
          <p:nvPr/>
        </p:nvSpPr>
        <p:spPr>
          <a:xfrm>
            <a:off x="6965004" y="2470826"/>
            <a:ext cx="4922196" cy="3404680"/>
          </a:xfrm>
          <a:prstGeom prst="ellipse">
            <a:avLst/>
          </a:prstGeom>
          <a:noFill/>
          <a:ln w="2540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489831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B3F59054-3394-4D87-8BD0-A28DCD47F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CDEBE9-7AA0-4D8E-96A8-BA2363BCD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765" y="-10"/>
            <a:ext cx="5634449" cy="6858000"/>
          </a:xfrm>
          <a:prstGeom prst="rect">
            <a:avLst/>
          </a:prstGeom>
        </p:spPr>
      </p:pic>
      <p:pic>
        <p:nvPicPr>
          <p:cNvPr id="7" name="Picture 6" descr="Aquamarine Power's Oyster 800 wave energy device">
            <a:extLst>
              <a:ext uri="{FF2B5EF4-FFF2-40B4-BE49-F238E27FC236}">
                <a16:creationId xmlns:a16="http://schemas.microsoft.com/office/drawing/2014/main" id="{11C68A49-5321-4FB1-9F10-32201D3EA775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1" r="26437"/>
          <a:stretch/>
        </p:blipFill>
        <p:spPr bwMode="auto"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  <a:noFill/>
        </p:spPr>
      </p:pic>
      <p:pic>
        <p:nvPicPr>
          <p:cNvPr id="6" name="Picture 5" descr="E-on">
            <a:extLst>
              <a:ext uri="{FF2B5EF4-FFF2-40B4-BE49-F238E27FC236}">
                <a16:creationId xmlns:a16="http://schemas.microsoft.com/office/drawing/2014/main" id="{06C46581-4B15-481B-8AA3-CBA6DEF39798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1" r="40143"/>
          <a:stretch/>
        </p:blipFill>
        <p:spPr bwMode="auto"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  <a:noFill/>
        </p:spPr>
      </p:pic>
      <p:sp useBgFill="1">
        <p:nvSpPr>
          <p:cNvPr id="139" name="Freeform: Shape 138">
            <a:extLst>
              <a:ext uri="{FF2B5EF4-FFF2-40B4-BE49-F238E27FC236}">
                <a16:creationId xmlns:a16="http://schemas.microsoft.com/office/drawing/2014/main" id="{2FE0ABA9-CAF1-4816-837D-5F28AAA08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1" name="Freeform: Shape 140">
            <a:extLst>
              <a:ext uri="{FF2B5EF4-FFF2-40B4-BE49-F238E27FC236}">
                <a16:creationId xmlns:a16="http://schemas.microsoft.com/office/drawing/2014/main" id="{BC8B9C14-70F0-4F42-85FF-0DD3D5A58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CF1FC6-613B-432B-BFA0-2C692856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2807208" cy="1325563"/>
          </a:xfrm>
        </p:spPr>
        <p:txBody>
          <a:bodyPr>
            <a:normAutofit/>
          </a:bodyPr>
          <a:lstStyle/>
          <a:p>
            <a:r>
              <a:rPr lang="en-GB" sz="2800" dirty="0"/>
              <a:t>Background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685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D1734-292F-4C5E-ADCF-D129E4E11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58568"/>
            <a:ext cx="2807208" cy="3922776"/>
          </a:xfrm>
        </p:spPr>
        <p:txBody>
          <a:bodyPr>
            <a:normAutofit/>
          </a:bodyPr>
          <a:lstStyle/>
          <a:p>
            <a:endParaRPr lang="en-GB" sz="1800" dirty="0"/>
          </a:p>
          <a:p>
            <a:endParaRPr lang="en-GB" sz="1800" dirty="0"/>
          </a:p>
          <a:p>
            <a:pPr marL="0" indent="0">
              <a:buNone/>
            </a:pPr>
            <a:r>
              <a:rPr lang="en-GB" sz="1800" dirty="0"/>
              <a:t>Many previous attempts; only two products brought to market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Marine Power Systems has proposed the </a:t>
            </a:r>
            <a:r>
              <a:rPr lang="en-GB" sz="1800" dirty="0" err="1"/>
              <a:t>WaveSub</a:t>
            </a:r>
            <a:r>
              <a:rPr lang="en-GB" sz="1800" dirty="0"/>
              <a:t> device.</a:t>
            </a:r>
          </a:p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68245871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995B8-33E9-468D-B87E-E7DA4CDF1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8057"/>
          </a:xfrm>
        </p:spPr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A607B-3AE6-4405-AFAF-D976B206C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3182"/>
            <a:ext cx="10515600" cy="494378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Fusco &amp; Ringwood 2013: A simple and effective real-time controller for Wave Energy Converters.</a:t>
            </a:r>
          </a:p>
          <a:p>
            <a:pPr lvl="1"/>
            <a:r>
              <a:rPr lang="en-GB" dirty="0"/>
              <a:t>Underpins this project. Conclusive findings in a 1-D scenario.</a:t>
            </a:r>
          </a:p>
          <a:p>
            <a:pPr lvl="1"/>
            <a:r>
              <a:rPr lang="en-GB" dirty="0"/>
              <a:t>Well-written, thorough, highly regarded.</a:t>
            </a:r>
          </a:p>
          <a:p>
            <a:r>
              <a:rPr lang="en-GB" dirty="0"/>
              <a:t>EWTEC 2019 conference proceedings:</a:t>
            </a:r>
          </a:p>
          <a:p>
            <a:pPr lvl="1"/>
            <a:r>
              <a:rPr lang="en-GB" dirty="0"/>
              <a:t>The state of the art for Wave Power.</a:t>
            </a:r>
          </a:p>
          <a:p>
            <a:pPr lvl="1"/>
            <a:r>
              <a:rPr lang="en-GB" dirty="0"/>
              <a:t>Variable in quality and applicability. </a:t>
            </a:r>
          </a:p>
          <a:p>
            <a:pPr lvl="1"/>
            <a:r>
              <a:rPr lang="en-GB" dirty="0"/>
              <a:t>Includes supervisor’s work on LQR control and State-Space models.</a:t>
            </a:r>
          </a:p>
          <a:p>
            <a:r>
              <a:rPr lang="en-GB" dirty="0"/>
              <a:t>Salter: “Wave Energy: Nostalgic Ramblings, future hopes, and Heretical suggestions.”</a:t>
            </a:r>
          </a:p>
          <a:p>
            <a:pPr lvl="1"/>
            <a:r>
              <a:rPr lang="en-GB" dirty="0"/>
              <a:t>Comprehensive history overview despite amusing title.</a:t>
            </a:r>
          </a:p>
          <a:p>
            <a:pPr lvl="1"/>
            <a:r>
              <a:rPr lang="en-GB" dirty="0"/>
              <a:t>A little informal but nonetheless rigorous.</a:t>
            </a:r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816041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91913-3D78-4CA3-9A5F-742464301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and Objectives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C6A2C-174E-42FA-ABDB-0E05B956A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592"/>
            <a:ext cx="10515600" cy="462337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AIM: To answer the research questions:</a:t>
            </a:r>
          </a:p>
          <a:p>
            <a:r>
              <a:rPr lang="en-GB" dirty="0"/>
              <a:t>Does the drift problem occur if Ringwood’s work is adapted for planar motion?</a:t>
            </a:r>
          </a:p>
          <a:p>
            <a:r>
              <a:rPr lang="en-GB" dirty="0"/>
              <a:t>If so, can the drift problem be resolved by other means?</a:t>
            </a:r>
          </a:p>
          <a:p>
            <a:r>
              <a:rPr lang="en-GB" dirty="0"/>
              <a:t>What is the power gain compared to an optimally tuned, passively damped system?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Objectives: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Reproduce Ringwood’s work for a planar device for simple sea waves.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As above but under Kinematic conditions and irregular sea waves.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Determine whether or not the drift problem reoccurs.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Attempt to solve the drift problem using understanding of control theory, Rigid Body Motion, and the system Kinematics.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Alternatively compensate for the drift with an additional position control loop if an analytic solution cannot be found.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Produce Final Report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A890BDF4-1B21-4DEB-A70C-9F1C5B2251CD}"/>
              </a:ext>
            </a:extLst>
          </p:cNvPr>
          <p:cNvSpPr/>
          <p:nvPr/>
        </p:nvSpPr>
        <p:spPr>
          <a:xfrm rot="16200000">
            <a:off x="146109" y="3585683"/>
            <a:ext cx="687897" cy="696285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endParaRPr lang="en-GB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76885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3A827-F2B7-40EF-A348-EA819CD5E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 and Deliverables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4E570E1-E7EB-457A-B8F4-6E160656E0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34710-C71A-4443-8BEE-FF652A9EB8E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Positivist philosophy</a:t>
            </a:r>
          </a:p>
          <a:p>
            <a:r>
              <a:rPr lang="en-GB" dirty="0"/>
              <a:t>Pure simulation</a:t>
            </a:r>
          </a:p>
          <a:p>
            <a:r>
              <a:rPr lang="en-GB" dirty="0" err="1"/>
              <a:t>WecSim</a:t>
            </a:r>
            <a:r>
              <a:rPr lang="en-GB" dirty="0"/>
              <a:t> Simulink environment</a:t>
            </a:r>
          </a:p>
          <a:p>
            <a:r>
              <a:rPr lang="en-GB" dirty="0"/>
              <a:t>Recorded waves</a:t>
            </a:r>
          </a:p>
          <a:p>
            <a:r>
              <a:rPr lang="en-GB" dirty="0"/>
              <a:t>Comparison based on energy capture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9F39712-0178-425D-9763-79F941A396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Deliverables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CF2C3CD-5DE4-498D-9B53-CF9EDDD8FCA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Final Simulink Model</a:t>
            </a:r>
          </a:p>
          <a:p>
            <a:endParaRPr lang="en-GB" dirty="0"/>
          </a:p>
          <a:p>
            <a:r>
              <a:rPr lang="en-GB" dirty="0"/>
              <a:t>Project code repo</a:t>
            </a:r>
          </a:p>
          <a:p>
            <a:endParaRPr lang="en-GB" dirty="0"/>
          </a:p>
          <a:p>
            <a:r>
              <a:rPr lang="en-GB" dirty="0"/>
              <a:t>Project report</a:t>
            </a:r>
          </a:p>
        </p:txBody>
      </p:sp>
    </p:spTree>
    <p:extLst>
      <p:ext uri="{BB962C8B-B14F-4D97-AF65-F5344CB8AC3E}">
        <p14:creationId xmlns:p14="http://schemas.microsoft.com/office/powerpoint/2010/main" val="191257192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52E29-76DC-4479-A5B5-7C7771DC0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Progress and Preliminary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58B9A-498A-4A70-9B62-5BE5D6618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963"/>
            <a:ext cx="10515600" cy="462500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Installed and ran the </a:t>
            </a:r>
            <a:r>
              <a:rPr lang="en-GB" dirty="0" err="1"/>
              <a:t>WecSim</a:t>
            </a:r>
            <a:r>
              <a:rPr lang="en-GB" dirty="0"/>
              <a:t> environment</a:t>
            </a:r>
          </a:p>
          <a:p>
            <a:endParaRPr lang="en-GB" dirty="0"/>
          </a:p>
          <a:p>
            <a:r>
              <a:rPr lang="en-GB" dirty="0"/>
              <a:t>Implemented State-Space models of the Plant</a:t>
            </a:r>
          </a:p>
          <a:p>
            <a:endParaRPr lang="en-GB" dirty="0"/>
          </a:p>
          <a:p>
            <a:r>
              <a:rPr lang="en-GB" dirty="0"/>
              <a:t>Implemented the IMC loop</a:t>
            </a:r>
          </a:p>
          <a:p>
            <a:endParaRPr lang="en-GB" dirty="0"/>
          </a:p>
          <a:p>
            <a:r>
              <a:rPr lang="en-GB" dirty="0"/>
              <a:t>Calculated reference velocity for simple waves from amplitude response of radiation force TFs</a:t>
            </a:r>
          </a:p>
          <a:p>
            <a:endParaRPr lang="en-GB" dirty="0"/>
          </a:p>
          <a:p>
            <a:r>
              <a:rPr lang="en-GB" dirty="0"/>
              <a:t>Created a robust inverse of the State Space model using the Massey-</a:t>
            </a:r>
            <a:r>
              <a:rPr lang="en-GB" dirty="0" err="1"/>
              <a:t>Sain</a:t>
            </a:r>
            <a:r>
              <a:rPr lang="en-GB" dirty="0"/>
              <a:t> algorithm</a:t>
            </a:r>
          </a:p>
          <a:p>
            <a:endParaRPr lang="en-GB" dirty="0"/>
          </a:p>
          <a:p>
            <a:pPr marL="0" indent="0" algn="ctr">
              <a:buNone/>
            </a:pPr>
            <a:r>
              <a:rPr lang="en-GB" dirty="0"/>
              <a:t>Results: No Drift problem yet. Perfect tracking.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349398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BB5DBB-7E23-43D7-8B5D-315C67E6B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13" y="344857"/>
            <a:ext cx="11441374" cy="616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8886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 flipV="1">
            <a:off x="2652711" y="3124201"/>
            <a:ext cx="2438400" cy="2105027"/>
            <a:chOff x="608012" y="1781173"/>
            <a:chExt cx="2438400" cy="2105027"/>
          </a:xfrm>
        </p:grpSpPr>
        <p:sp>
          <p:nvSpPr>
            <p:cNvPr id="19" name="Arc 18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name="adj1" fmla="val 10812873"/>
                <a:gd name="adj2" fmla="val 16131434"/>
              </a:avLst>
            </a:prstGeom>
            <a:ln w="76200" cap="rnd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608012" y="3198812"/>
              <a:ext cx="1063626" cy="77788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/>
            <p:cNvSpPr/>
            <p:nvPr/>
          </p:nvSpPr>
          <p:spPr>
            <a:xfrm rot="5400000">
              <a:off x="1964850" y="2124073"/>
              <a:ext cx="731520" cy="45719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40000"/>
                  <a:lumOff val="60000"/>
                </a:schemeClr>
              </a:solidFill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57200" y="2401889"/>
            <a:ext cx="2438400" cy="2105027"/>
            <a:chOff x="608012" y="1781173"/>
            <a:chExt cx="2438400" cy="2105027"/>
          </a:xfrm>
        </p:grpSpPr>
        <p:sp>
          <p:nvSpPr>
            <p:cNvPr id="9" name="Arc 8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name="adj1" fmla="val 10812873"/>
                <a:gd name="adj2" fmla="val 16131434"/>
              </a:avLst>
            </a:prstGeom>
            <a:ln w="76200" cap="rnd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608012" y="3198812"/>
              <a:ext cx="1063626" cy="77788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 rot="5400000">
              <a:off x="1964850" y="2124073"/>
              <a:ext cx="731520" cy="45719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20000"/>
                  <a:lumOff val="80000"/>
                </a:schemeClr>
              </a:solidFill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876800" y="2401889"/>
            <a:ext cx="2438400" cy="2105027"/>
            <a:chOff x="608012" y="1781173"/>
            <a:chExt cx="2438400" cy="2105027"/>
          </a:xfrm>
        </p:grpSpPr>
        <p:sp>
          <p:nvSpPr>
            <p:cNvPr id="29" name="Arc 28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name="adj1" fmla="val 10812873"/>
                <a:gd name="adj2" fmla="val 16131434"/>
              </a:avLst>
            </a:prstGeom>
            <a:ln w="76200" cap="rnd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608012" y="3198812"/>
              <a:ext cx="1063626" cy="77788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 rot="5400000">
              <a:off x="1964850" y="2124073"/>
              <a:ext cx="731520" cy="45719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60000"/>
                  <a:lumOff val="40000"/>
                </a:schemeClr>
              </a:solidFill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 flipV="1">
            <a:off x="7072311" y="3124201"/>
            <a:ext cx="2438400" cy="2105027"/>
            <a:chOff x="608012" y="1781173"/>
            <a:chExt cx="2438400" cy="2105027"/>
          </a:xfrm>
        </p:grpSpPr>
        <p:sp>
          <p:nvSpPr>
            <p:cNvPr id="33" name="Arc 32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name="adj1" fmla="val 10812873"/>
                <a:gd name="adj2" fmla="val 16131434"/>
              </a:avLst>
            </a:prstGeom>
            <a:ln w="76200" cap="rnd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608012" y="3198812"/>
              <a:ext cx="1063626" cy="77788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34"/>
            <p:cNvSpPr/>
            <p:nvPr/>
          </p:nvSpPr>
          <p:spPr>
            <a:xfrm rot="5400000">
              <a:off x="1964850" y="2124073"/>
              <a:ext cx="731520" cy="45719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75000"/>
                </a:schemeClr>
              </a:solidFill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296400" y="2401889"/>
            <a:ext cx="2438400" cy="2105027"/>
            <a:chOff x="608012" y="1781173"/>
            <a:chExt cx="2438400" cy="2105027"/>
          </a:xfrm>
        </p:grpSpPr>
        <p:sp>
          <p:nvSpPr>
            <p:cNvPr id="43" name="Arc 42"/>
            <p:cNvSpPr/>
            <p:nvPr/>
          </p:nvSpPr>
          <p:spPr>
            <a:xfrm>
              <a:off x="1674812" y="2514600"/>
              <a:ext cx="1371600" cy="1371600"/>
            </a:xfrm>
            <a:prstGeom prst="arc">
              <a:avLst>
                <a:gd name="adj1" fmla="val 10812873"/>
                <a:gd name="adj2" fmla="val 16131434"/>
              </a:avLst>
            </a:prstGeom>
            <a:ln w="76200" cap="rnd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43"/>
            <p:cNvSpPr/>
            <p:nvPr/>
          </p:nvSpPr>
          <p:spPr>
            <a:xfrm>
              <a:off x="608012" y="3198812"/>
              <a:ext cx="1063626" cy="77788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 rot="5400000">
              <a:off x="1964850" y="2124073"/>
              <a:ext cx="731520" cy="45719"/>
            </a:xfrm>
            <a:custGeom>
              <a:avLst/>
              <a:gdLst>
                <a:gd name="connsiteX0" fmla="*/ 1403350 w 1403350"/>
                <a:gd name="connsiteY0" fmla="*/ 0 h 0"/>
                <a:gd name="connsiteX1" fmla="*/ 0 w 14033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3350">
                  <a:moveTo>
                    <a:pt x="1403350" y="0"/>
                  </a:moveTo>
                  <a:lnTo>
                    <a:pt x="0" y="0"/>
                  </a:lnTo>
                </a:path>
              </a:pathLst>
            </a:custGeom>
            <a:ln w="76200" cap="rnd">
              <a:solidFill>
                <a:schemeClr val="accent2">
                  <a:lumMod val="50000"/>
                </a:schemeClr>
              </a:solidFill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662111" y="3263900"/>
            <a:ext cx="1066800" cy="1066800"/>
            <a:chOff x="9726611" y="2667000"/>
            <a:chExt cx="1066800" cy="1066800"/>
          </a:xfrm>
        </p:grpSpPr>
        <p:sp>
          <p:nvSpPr>
            <p:cNvPr id="6" name="Oval 5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>
              <a:spLocks noChangeAspect="1"/>
            </p:cNvSpPr>
            <p:nvPr/>
          </p:nvSpPr>
          <p:spPr>
            <a:xfrm>
              <a:off x="9828212" y="2768601"/>
              <a:ext cx="863598" cy="863598"/>
            </a:xfrm>
            <a:prstGeom prst="ellipse">
              <a:avLst/>
            </a:prstGeom>
            <a:gradFill flip="none" rotWithShape="1">
              <a:gsLst>
                <a:gs pos="60000">
                  <a:schemeClr val="bg1"/>
                </a:gs>
                <a:gs pos="0">
                  <a:schemeClr val="bg1">
                    <a:lumMod val="9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871911" y="3263900"/>
            <a:ext cx="1066800" cy="1066800"/>
            <a:chOff x="9726611" y="2667000"/>
            <a:chExt cx="1066800" cy="1066800"/>
          </a:xfrm>
        </p:grpSpPr>
        <p:sp>
          <p:nvSpPr>
            <p:cNvPr id="23" name="Oval 22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9828212" y="2768601"/>
              <a:ext cx="863598" cy="863598"/>
            </a:xfrm>
            <a:prstGeom prst="ellipse">
              <a:avLst/>
            </a:prstGeom>
            <a:gradFill flip="none" rotWithShape="1">
              <a:gsLst>
                <a:gs pos="60000">
                  <a:schemeClr val="bg1"/>
                </a:gs>
                <a:gs pos="0">
                  <a:schemeClr val="bg1">
                    <a:lumMod val="9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81711" y="3263900"/>
            <a:ext cx="1066800" cy="1066800"/>
            <a:chOff x="9726611" y="2667000"/>
            <a:chExt cx="1066800" cy="1066800"/>
          </a:xfrm>
        </p:grpSpPr>
        <p:sp>
          <p:nvSpPr>
            <p:cNvPr id="26" name="Oval 25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9828212" y="2768601"/>
              <a:ext cx="863598" cy="863598"/>
            </a:xfrm>
            <a:prstGeom prst="ellipse">
              <a:avLst/>
            </a:prstGeom>
            <a:gradFill flip="none" rotWithShape="1">
              <a:gsLst>
                <a:gs pos="60000">
                  <a:schemeClr val="bg1"/>
                </a:gs>
                <a:gs pos="0">
                  <a:schemeClr val="bg1">
                    <a:lumMod val="9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8291511" y="3263900"/>
            <a:ext cx="1066800" cy="1066800"/>
            <a:chOff x="9726611" y="2667000"/>
            <a:chExt cx="1066800" cy="1066800"/>
          </a:xfrm>
        </p:grpSpPr>
        <p:sp>
          <p:nvSpPr>
            <p:cNvPr id="37" name="Oval 36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>
              <a:off x="9828212" y="2768601"/>
              <a:ext cx="863598" cy="863598"/>
            </a:xfrm>
            <a:prstGeom prst="ellipse">
              <a:avLst/>
            </a:prstGeom>
            <a:gradFill flip="none" rotWithShape="1">
              <a:gsLst>
                <a:gs pos="60000">
                  <a:schemeClr val="bg1"/>
                </a:gs>
                <a:gs pos="0">
                  <a:schemeClr val="bg1">
                    <a:lumMod val="9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0501311" y="3263900"/>
            <a:ext cx="1066800" cy="1066800"/>
            <a:chOff x="9726611" y="2667000"/>
            <a:chExt cx="1066800" cy="1066800"/>
          </a:xfrm>
        </p:grpSpPr>
        <p:sp>
          <p:nvSpPr>
            <p:cNvPr id="40" name="Oval 39"/>
            <p:cNvSpPr/>
            <p:nvPr/>
          </p:nvSpPr>
          <p:spPr>
            <a:xfrm>
              <a:off x="9726611" y="2667000"/>
              <a:ext cx="1066800" cy="106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>
              <a:off x="9828212" y="2768601"/>
              <a:ext cx="863598" cy="863598"/>
            </a:xfrm>
            <a:prstGeom prst="ellipse">
              <a:avLst/>
            </a:prstGeom>
            <a:gradFill flip="none" rotWithShape="1">
              <a:gsLst>
                <a:gs pos="60000">
                  <a:schemeClr val="bg1"/>
                </a:gs>
                <a:gs pos="0">
                  <a:schemeClr val="bg1">
                    <a:lumMod val="92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1678367" y="4559300"/>
            <a:ext cx="1005403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 1</a:t>
            </a:r>
            <a:r>
              <a:rPr lang="en-US" sz="2000" b="1" i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endParaRPr lang="en-US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837423" y="2730500"/>
            <a:ext cx="115768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 15</a:t>
            </a:r>
            <a:r>
              <a:rPr lang="en-US" sz="2000" b="1" i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endParaRPr lang="en-US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048771" y="4559300"/>
            <a:ext cx="100219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 5</a:t>
            </a:r>
            <a:r>
              <a:rPr lang="en-US" sz="2000" b="1" i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endParaRPr lang="en-US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212636" y="2730500"/>
            <a:ext cx="114486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 12</a:t>
            </a:r>
            <a:r>
              <a:rPr lang="en-US" sz="2000" b="1" i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endParaRPr lang="en-US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0473236" y="4559300"/>
            <a:ext cx="114486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Apr 28</a:t>
            </a:r>
            <a:r>
              <a:rPr lang="en-US" sz="2000" b="1" i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endParaRPr lang="en-US" sz="20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280423" y="1371600"/>
            <a:ext cx="184377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Sea States</a:t>
            </a: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505200" y="5340436"/>
            <a:ext cx="184377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Irregular Sea States</a:t>
            </a: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715000" y="1371600"/>
            <a:ext cx="184377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Drift Problem Investigation</a:t>
            </a: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939777" y="5340436"/>
            <a:ext cx="184377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model and Results</a:t>
            </a: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058400" y="1371600"/>
            <a:ext cx="1843778" cy="9079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</a:t>
            </a: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</a:rPr>
              <a:t>Timeline</a:t>
            </a:r>
            <a:endParaRPr lang="en-US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AutoShape 4" descr="Sea free icon">
            <a:extLst>
              <a:ext uri="{FF2B5EF4-FFF2-40B4-BE49-F238E27FC236}">
                <a16:creationId xmlns:a16="http://schemas.microsoft.com/office/drawing/2014/main" id="{D864C59F-F2FE-4F0A-B4C4-C553FE7F77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AA1EF2FA-6D4F-4965-A845-EB39AF438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821" y="3478711"/>
            <a:ext cx="678696" cy="678696"/>
          </a:xfrm>
          <a:prstGeom prst="rect">
            <a:avLst/>
          </a:prstGeom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8F66F577-B754-41EA-B8FC-75CCB2A9E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185" y="3445206"/>
            <a:ext cx="741674" cy="741674"/>
          </a:xfrm>
          <a:prstGeom prst="rect">
            <a:avLst/>
          </a:prstGeom>
        </p:spPr>
      </p:pic>
      <p:pic>
        <p:nvPicPr>
          <p:cNvPr id="68" name="Picture 67" descr="A close up of a logo&#10;&#10;Description automatically generated">
            <a:extLst>
              <a:ext uri="{FF2B5EF4-FFF2-40B4-BE49-F238E27FC236}">
                <a16:creationId xmlns:a16="http://schemas.microsoft.com/office/drawing/2014/main" id="{8CC2F7C6-3467-4DB3-B598-16730205B8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114" y="3472698"/>
            <a:ext cx="599993" cy="599993"/>
          </a:xfrm>
          <a:prstGeom prst="rect">
            <a:avLst/>
          </a:prstGeom>
        </p:spPr>
      </p:pic>
      <p:pic>
        <p:nvPicPr>
          <p:cNvPr id="70" name="Picture 69" descr="A close up of a logo&#10;&#10;Description automatically generated">
            <a:extLst>
              <a:ext uri="{FF2B5EF4-FFF2-40B4-BE49-F238E27FC236}">
                <a16:creationId xmlns:a16="http://schemas.microsoft.com/office/drawing/2014/main" id="{46992463-5A7B-42E8-BCC1-C55BD4386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500" y="3429000"/>
            <a:ext cx="658538" cy="658538"/>
          </a:xfrm>
          <a:prstGeom prst="rect">
            <a:avLst/>
          </a:prstGeom>
        </p:spPr>
      </p:pic>
      <p:pic>
        <p:nvPicPr>
          <p:cNvPr id="72" name="Picture 71" descr="A close up of a logo&#10;&#10;Description automatically generated">
            <a:extLst>
              <a:ext uri="{FF2B5EF4-FFF2-40B4-BE49-F238E27FC236}">
                <a16:creationId xmlns:a16="http://schemas.microsoft.com/office/drawing/2014/main" id="{48BFA993-5680-4100-974F-254A6F6707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995" y="3515188"/>
            <a:ext cx="650293" cy="65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702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530</Words>
  <Application>Microsoft Office PowerPoint</Application>
  <PresentationFormat>Widescreen</PresentationFormat>
  <Paragraphs>97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Trebuchet MS</vt:lpstr>
      <vt:lpstr>Office Theme</vt:lpstr>
      <vt:lpstr>Wave energy converter power increase through active control: Fixed Gains</vt:lpstr>
      <vt:lpstr>Background</vt:lpstr>
      <vt:lpstr>Background</vt:lpstr>
      <vt:lpstr>Literature</vt:lpstr>
      <vt:lpstr>Aims and Objectives </vt:lpstr>
      <vt:lpstr>Methodology and Deliverables</vt:lpstr>
      <vt:lpstr>Progress and Preliminary results</vt:lpstr>
      <vt:lpstr>PowerPoint Presentation</vt:lpstr>
      <vt:lpstr>Timeline</vt:lpstr>
      <vt:lpstr>References</vt:lpstr>
      <vt:lpstr>Thank you for listening</vt:lpstr>
      <vt:lpstr>IMC Control loop</vt:lpstr>
      <vt:lpstr>Massey-Sain Algorithm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Wave energy converter power increase through active control: Fixed Gains</dc:title>
  <dc:creator>Carl Selig</dc:creator>
  <cp:lastModifiedBy>Carl Selig</cp:lastModifiedBy>
  <cp:revision>12</cp:revision>
  <dcterms:created xsi:type="dcterms:W3CDTF">2020-03-05T22:24:55Z</dcterms:created>
  <dcterms:modified xsi:type="dcterms:W3CDTF">2020-03-06T00:06:30Z</dcterms:modified>
</cp:coreProperties>
</file>